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1" r:id="rId3"/>
    <p:sldId id="257" r:id="rId4"/>
    <p:sldId id="294" r:id="rId5"/>
    <p:sldId id="307" r:id="rId6"/>
    <p:sldId id="299" r:id="rId7"/>
    <p:sldId id="306" r:id="rId8"/>
    <p:sldId id="311" r:id="rId9"/>
    <p:sldId id="302" r:id="rId10"/>
    <p:sldId id="303" r:id="rId11"/>
    <p:sldId id="305" r:id="rId12"/>
    <p:sldId id="308" r:id="rId13"/>
    <p:sldId id="262" r:id="rId14"/>
    <p:sldId id="304" r:id="rId15"/>
    <p:sldId id="295" r:id="rId16"/>
    <p:sldId id="297" r:id="rId17"/>
    <p:sldId id="312" r:id="rId18"/>
    <p:sldId id="280" r:id="rId19"/>
    <p:sldId id="279" r:id="rId20"/>
    <p:sldId id="283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71" autoAdjust="0"/>
    <p:restoredTop sz="86353" autoAdjust="0"/>
  </p:normalViewPr>
  <p:slideViewPr>
    <p:cSldViewPr snapToGrid="0">
      <p:cViewPr varScale="1">
        <p:scale>
          <a:sx n="68" d="100"/>
          <a:sy n="68" d="100"/>
        </p:scale>
        <p:origin x="684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8907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8244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30934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2630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41453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50387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7686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1987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00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164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9198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838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8461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353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0237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4246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409BA-D460-499E-8BB8-7F2E78822C79}" type="datetimeFigureOut">
              <a:rPr lang="ru-RU" smtClean="0"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AAB4ADD-64EF-4B98-BD9C-9AB5CB6CA6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663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1087199" y="509047"/>
            <a:ext cx="8606672" cy="3610466"/>
          </a:xfrm>
        </p:spPr>
        <p:txBody>
          <a:bodyPr anchor="t"/>
          <a:lstStyle/>
          <a:p>
            <a:pPr algn="ctr"/>
            <a:r>
              <a:rPr lang="ru-RU" b="1" dirty="0" smtClean="0"/>
              <a:t/>
            </a:r>
            <a:br>
              <a:rPr lang="ru-RU" b="1" dirty="0" smtClean="0"/>
            </a:br>
            <a:r>
              <a:rPr lang="ru-RU" b="1" dirty="0" smtClean="0"/>
              <a:t>ПРОЕКТ </a:t>
            </a:r>
            <a:r>
              <a:rPr lang="en-US" b="1" dirty="0" err="1"/>
              <a:t>WebServer+API</a:t>
            </a:r>
            <a:r>
              <a:rPr lang="ru-RU" b="1" dirty="0" smtClean="0"/>
              <a:t/>
            </a:r>
            <a:br>
              <a:rPr lang="ru-RU" b="1" dirty="0" smtClean="0"/>
            </a:br>
            <a:r>
              <a:rPr lang="ru-RU" b="1" dirty="0" smtClean="0"/>
              <a:t/>
            </a:r>
            <a:br>
              <a:rPr lang="ru-RU" b="1" dirty="0" smtClean="0"/>
            </a:br>
            <a:r>
              <a:rPr lang="en-US" b="1" dirty="0" smtClean="0"/>
              <a:t>WEB-</a:t>
            </a:r>
            <a:r>
              <a:rPr lang="ru-RU" dirty="0" smtClean="0">
                <a:solidFill>
                  <a:schemeClr val="accent2"/>
                </a:solidFill>
              </a:rPr>
              <a:t>сайт </a:t>
            </a:r>
            <a:r>
              <a:rPr lang="ru-RU" sz="6500" b="1" dirty="0" smtClean="0">
                <a:solidFill>
                  <a:schemeClr val="accent2"/>
                </a:solidFill>
              </a:rPr>
              <a:t>«</a:t>
            </a:r>
            <a:r>
              <a:rPr lang="ru-RU" sz="6500" b="1" dirty="0" err="1" smtClean="0">
                <a:solidFill>
                  <a:schemeClr val="accent2"/>
                </a:solidFill>
              </a:rPr>
              <a:t>ТуСОВКА</a:t>
            </a:r>
            <a:r>
              <a:rPr lang="ru-RU" sz="6500" b="1" dirty="0" smtClean="0">
                <a:solidFill>
                  <a:schemeClr val="accent2"/>
                </a:solidFill>
              </a:rPr>
              <a:t>»</a:t>
            </a:r>
            <a:endParaRPr lang="ru-RU" sz="6500" b="1" dirty="0">
              <a:solidFill>
                <a:schemeClr val="accent2"/>
              </a:solidFill>
            </a:endParaRPr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1507067" y="4988379"/>
            <a:ext cx="7766936" cy="1289956"/>
          </a:xfrm>
        </p:spPr>
        <p:txBody>
          <a:bodyPr>
            <a:normAutofit lnSpcReduction="10000"/>
          </a:bodyPr>
          <a:lstStyle/>
          <a:p>
            <a:pPr algn="ctr"/>
            <a:r>
              <a:rPr lang="ru-RU" sz="25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Исполнитель</a:t>
            </a:r>
            <a:r>
              <a:rPr lang="ru-RU" sz="25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25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25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Игошин Яромир Вячеславович</a:t>
            </a:r>
            <a:r>
              <a:rPr lang="ru-RU" sz="2500" b="1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algn="ctr"/>
            <a:endParaRPr lang="en-US" sz="15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ru-RU" sz="2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г.</a:t>
            </a:r>
            <a:r>
              <a:rPr lang="en-US" sz="2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2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Бугульма РТ, 202</a:t>
            </a:r>
            <a:r>
              <a:rPr lang="en-US" sz="2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ru-RU" sz="2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г</a:t>
            </a:r>
            <a:endParaRPr lang="ru-R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6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603315"/>
            <a:ext cx="8596668" cy="5724007"/>
          </a:xfrm>
        </p:spPr>
        <p:txBody>
          <a:bodyPr anchor="ctr">
            <a:normAutofit fontScale="92500" lnSpcReduction="10000"/>
          </a:bodyPr>
          <a:lstStyle/>
          <a:p>
            <a:pPr algn="just"/>
            <a:endParaRPr lang="ru-RU" b="1" dirty="0" smtClean="0"/>
          </a:p>
          <a:p>
            <a:pPr algn="just"/>
            <a:r>
              <a:rPr lang="ru-RU" b="1" dirty="0" smtClean="0"/>
              <a:t>Страница «Галерея фотографий»</a:t>
            </a:r>
          </a:p>
          <a:p>
            <a:pPr marL="742950" lvl="2" indent="-342900" algn="just"/>
            <a:r>
              <a:rPr lang="ru-RU" dirty="0" smtClean="0"/>
              <a:t>Ссылка «На главную страницу»</a:t>
            </a:r>
          </a:p>
          <a:p>
            <a:pPr marL="742950" lvl="2" indent="-342900" algn="just"/>
            <a:r>
              <a:rPr lang="ru-RU" dirty="0" smtClean="0"/>
              <a:t>Слайд-шоу фотографий с мероприятий</a:t>
            </a:r>
            <a:endParaRPr lang="ru-RU" dirty="0"/>
          </a:p>
          <a:p>
            <a:pPr algn="just"/>
            <a:r>
              <a:rPr lang="ru-RU" b="1" dirty="0" smtClean="0"/>
              <a:t>Страница «Добавить мероприятия» - </a:t>
            </a:r>
            <a:r>
              <a:rPr lang="ru-RU" dirty="0" smtClean="0"/>
              <a:t>форма добавления мероприятия для авторизованных пользователей</a:t>
            </a:r>
            <a:endParaRPr lang="ru-RU" b="1" dirty="0" smtClean="0"/>
          </a:p>
          <a:p>
            <a:pPr algn="just"/>
            <a:r>
              <a:rPr lang="ru-RU" b="1" dirty="0"/>
              <a:t>Страница </a:t>
            </a:r>
            <a:r>
              <a:rPr lang="ru-RU" b="1" dirty="0" smtClean="0"/>
              <a:t>«Редактировать мероприятие» - </a:t>
            </a:r>
            <a:r>
              <a:rPr lang="ru-RU" dirty="0"/>
              <a:t>форма </a:t>
            </a:r>
            <a:r>
              <a:rPr lang="ru-RU" dirty="0" smtClean="0"/>
              <a:t>редактирования мероприятия текущего пользователя</a:t>
            </a:r>
            <a:endParaRPr lang="ru-RU" b="1" dirty="0" smtClean="0"/>
          </a:p>
          <a:p>
            <a:pPr algn="just"/>
            <a:r>
              <a:rPr lang="ru-RU" b="1" dirty="0" smtClean="0"/>
              <a:t>Страница «Сообщества»</a:t>
            </a:r>
            <a:endParaRPr lang="ru-RU" b="1" dirty="0"/>
          </a:p>
          <a:p>
            <a:pPr lvl="1" algn="just"/>
            <a:r>
              <a:rPr lang="ru-RU" dirty="0" smtClean="0"/>
              <a:t>Кнопка «Создать сообщество»</a:t>
            </a:r>
          </a:p>
          <a:p>
            <a:pPr lvl="1" algn="just"/>
            <a:r>
              <a:rPr lang="ru-RU" dirty="0" smtClean="0"/>
              <a:t>Кнопка «Мероприятия» </a:t>
            </a:r>
            <a:r>
              <a:rPr lang="ru-RU" dirty="0"/>
              <a:t>– </a:t>
            </a:r>
            <a:r>
              <a:rPr lang="ru-RU" dirty="0" smtClean="0"/>
              <a:t>возврат на главную страницу</a:t>
            </a:r>
            <a:endParaRPr lang="ru-RU" dirty="0"/>
          </a:p>
          <a:p>
            <a:pPr lvl="1" algn="just"/>
            <a:r>
              <a:rPr lang="ru-RU" dirty="0"/>
              <a:t>Список </a:t>
            </a:r>
            <a:r>
              <a:rPr lang="ru-RU" dirty="0" smtClean="0"/>
              <a:t>всех сообществ</a:t>
            </a:r>
          </a:p>
          <a:p>
            <a:pPr lvl="1" algn="just"/>
            <a:r>
              <a:rPr lang="ru-RU" dirty="0"/>
              <a:t>Кнопка </a:t>
            </a:r>
            <a:r>
              <a:rPr lang="ru-RU" dirty="0" smtClean="0"/>
              <a:t>«Редактировать» и «Удалить» – для редактирования или удаления сообщества</a:t>
            </a:r>
          </a:p>
          <a:p>
            <a:pPr algn="just"/>
            <a:r>
              <a:rPr lang="ru-RU" b="1" dirty="0"/>
              <a:t>Страница </a:t>
            </a:r>
            <a:r>
              <a:rPr lang="ru-RU" b="1" dirty="0" smtClean="0"/>
              <a:t>«Создать сообщество» - </a:t>
            </a:r>
            <a:r>
              <a:rPr lang="ru-RU" dirty="0"/>
              <a:t>форма </a:t>
            </a:r>
            <a:r>
              <a:rPr lang="ru-RU" dirty="0" smtClean="0"/>
              <a:t>создания сообщества текущего пользователя</a:t>
            </a:r>
            <a:endParaRPr lang="ru-RU" b="1" dirty="0"/>
          </a:p>
          <a:p>
            <a:pPr algn="just"/>
            <a:r>
              <a:rPr lang="ru-RU" b="1" dirty="0"/>
              <a:t>Страница «Редактировать </a:t>
            </a:r>
            <a:r>
              <a:rPr lang="ru-RU" b="1" dirty="0" smtClean="0"/>
              <a:t>сообщество» - </a:t>
            </a:r>
            <a:r>
              <a:rPr lang="ru-RU" dirty="0"/>
              <a:t>форма </a:t>
            </a:r>
            <a:r>
              <a:rPr lang="ru-RU" dirty="0" smtClean="0"/>
              <a:t>редактирования сообщества текущего пользователя</a:t>
            </a:r>
            <a:endParaRPr lang="ru-RU" b="1" dirty="0"/>
          </a:p>
          <a:p>
            <a:pPr lvl="1" algn="just"/>
            <a:endParaRPr lang="ru-RU" dirty="0" smtClean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 flipV="1">
            <a:off x="677334" y="150829"/>
            <a:ext cx="8596668" cy="725863"/>
          </a:xfrm>
        </p:spPr>
        <p:txBody>
          <a:bodyPr>
            <a:norm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57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744066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en-US" sz="1600" b="1" dirty="0">
                <a:solidFill>
                  <a:schemeClr val="accent2"/>
                </a:solidFill>
              </a:rPr>
              <a:t>Web-</a:t>
            </a:r>
            <a:r>
              <a:rPr lang="ru-RU" sz="1600" b="1" dirty="0">
                <a:solidFill>
                  <a:schemeClr val="accent2"/>
                </a:solidFill>
              </a:rPr>
              <a:t>сайт «</a:t>
            </a:r>
            <a:r>
              <a:rPr lang="ru-RU" sz="1600" b="1" dirty="0" err="1">
                <a:solidFill>
                  <a:schemeClr val="accent2"/>
                </a:solidFill>
              </a:rPr>
              <a:t>ТуСОВКА</a:t>
            </a:r>
            <a:r>
              <a:rPr lang="ru-RU" sz="1600" b="1" dirty="0" smtClean="0">
                <a:solidFill>
                  <a:schemeClr val="accent2"/>
                </a:solidFill>
              </a:rPr>
              <a:t>» - страница Сообщества</a:t>
            </a:r>
            <a:endParaRPr lang="ru-RU" sz="1600" dirty="0"/>
          </a:p>
        </p:txBody>
      </p:sp>
      <p:pic>
        <p:nvPicPr>
          <p:cNvPr id="6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3" y="369495"/>
            <a:ext cx="8975713" cy="549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22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744066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en-US" sz="1600" b="1" dirty="0">
                <a:solidFill>
                  <a:schemeClr val="accent2"/>
                </a:solidFill>
              </a:rPr>
              <a:t>Web-</a:t>
            </a:r>
            <a:r>
              <a:rPr lang="ru-RU" sz="1600" b="1" dirty="0">
                <a:solidFill>
                  <a:schemeClr val="accent2"/>
                </a:solidFill>
              </a:rPr>
              <a:t>сайт «</a:t>
            </a:r>
            <a:r>
              <a:rPr lang="ru-RU" sz="1600" b="1" dirty="0" err="1">
                <a:solidFill>
                  <a:schemeClr val="accent2"/>
                </a:solidFill>
              </a:rPr>
              <a:t>ТуСОВКА</a:t>
            </a:r>
            <a:r>
              <a:rPr lang="ru-RU" sz="1600" b="1" dirty="0" smtClean="0">
                <a:solidFill>
                  <a:schemeClr val="accent2"/>
                </a:solidFill>
              </a:rPr>
              <a:t>» - страница Создание и редактирования сообщества</a:t>
            </a:r>
            <a:endParaRPr lang="ru-RU" sz="1600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3" y="426055"/>
            <a:ext cx="9390493" cy="542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58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3034" y="478971"/>
            <a:ext cx="8596668" cy="647700"/>
          </a:xfrm>
        </p:spPr>
        <p:txBody>
          <a:bodyPr/>
          <a:lstStyle/>
          <a:p>
            <a:pPr algn="ctr"/>
            <a:r>
              <a:rPr lang="ru-RU" sz="3200" dirty="0" smtClean="0"/>
              <a:t>Техническое</a:t>
            </a:r>
            <a:r>
              <a:rPr lang="ru-RU" dirty="0" smtClean="0"/>
              <a:t> задание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3033" y="1257300"/>
            <a:ext cx="9280213" cy="4838700"/>
          </a:xfrm>
        </p:spPr>
        <p:txBody>
          <a:bodyPr>
            <a:normAutofit/>
          </a:bodyPr>
          <a:lstStyle/>
          <a:p>
            <a:pPr algn="just"/>
            <a:r>
              <a:rPr lang="ru-RU" b="1" dirty="0" smtClean="0"/>
              <a:t>1. Общие сведения</a:t>
            </a:r>
          </a:p>
          <a:p>
            <a:pPr lvl="1" algn="just"/>
            <a:r>
              <a:rPr lang="ru-RU" dirty="0" smtClean="0"/>
              <a:t>Полное наименование сайта – «</a:t>
            </a:r>
            <a:r>
              <a:rPr lang="en-US" b="1" dirty="0">
                <a:solidFill>
                  <a:schemeClr val="accent2"/>
                </a:solidFill>
              </a:rPr>
              <a:t>Web-</a:t>
            </a:r>
            <a:r>
              <a:rPr lang="ru-RU" b="1" dirty="0">
                <a:solidFill>
                  <a:schemeClr val="accent2"/>
                </a:solidFill>
              </a:rPr>
              <a:t>сайт «</a:t>
            </a:r>
            <a:r>
              <a:rPr lang="ru-RU" b="1" dirty="0" err="1">
                <a:solidFill>
                  <a:schemeClr val="accent2"/>
                </a:solidFill>
              </a:rPr>
              <a:t>ТуСОВКА</a:t>
            </a:r>
            <a:r>
              <a:rPr lang="ru-RU" dirty="0" smtClean="0"/>
              <a:t>».</a:t>
            </a:r>
          </a:p>
          <a:p>
            <a:pPr lvl="1" algn="just"/>
            <a:r>
              <a:rPr lang="ru-RU" dirty="0" smtClean="0"/>
              <a:t>Тема: </a:t>
            </a:r>
            <a:r>
              <a:rPr lang="ru-RU" dirty="0"/>
              <a:t>п</a:t>
            </a:r>
            <a:r>
              <a:rPr lang="ru-RU" dirty="0" smtClean="0"/>
              <a:t>роект </a:t>
            </a:r>
            <a:r>
              <a:rPr lang="en-US" dirty="0" err="1" smtClean="0"/>
              <a:t>WebServer</a:t>
            </a:r>
            <a:r>
              <a:rPr lang="ru-RU" dirty="0" smtClean="0"/>
              <a:t> </a:t>
            </a:r>
            <a:r>
              <a:rPr lang="en-US" dirty="0" smtClean="0"/>
              <a:t>+</a:t>
            </a:r>
            <a:r>
              <a:rPr lang="ru-RU" dirty="0" smtClean="0"/>
              <a:t> </a:t>
            </a:r>
            <a:r>
              <a:rPr lang="en-US" dirty="0" smtClean="0"/>
              <a:t>API</a:t>
            </a:r>
            <a:endParaRPr lang="ru-RU" dirty="0"/>
          </a:p>
          <a:p>
            <a:pPr lvl="1" algn="just"/>
            <a:r>
              <a:rPr lang="ru-RU" dirty="0" smtClean="0"/>
              <a:t>Потенциальные заказчики: юридические, физические лица, молодежные организации, Администрация города.</a:t>
            </a:r>
          </a:p>
          <a:p>
            <a:pPr lvl="1" algn="just"/>
            <a:r>
              <a:rPr lang="ru-RU" dirty="0" smtClean="0"/>
              <a:t>Данная игра разрабатывается в учебном порядке, в качестве проекта </a:t>
            </a:r>
            <a:r>
              <a:rPr lang="en-US" dirty="0" err="1" smtClean="0"/>
              <a:t>WebServer</a:t>
            </a:r>
            <a:r>
              <a:rPr lang="ru-RU" dirty="0" smtClean="0"/>
              <a:t> </a:t>
            </a:r>
            <a:r>
              <a:rPr lang="en-US" dirty="0" smtClean="0"/>
              <a:t>+</a:t>
            </a:r>
            <a:r>
              <a:rPr lang="ru-RU" dirty="0" smtClean="0"/>
              <a:t> </a:t>
            </a:r>
            <a:r>
              <a:rPr lang="en-US" dirty="0" smtClean="0"/>
              <a:t>API </a:t>
            </a:r>
            <a:r>
              <a:rPr lang="ru-RU" dirty="0" smtClean="0"/>
              <a:t>по «Основам промышленного программирования».</a:t>
            </a:r>
          </a:p>
          <a:p>
            <a:pPr lvl="1" algn="just"/>
            <a:r>
              <a:rPr lang="ru-RU" dirty="0" smtClean="0"/>
              <a:t>За основу взята и доработана учебная задача «</a:t>
            </a:r>
            <a:r>
              <a:rPr lang="ru-RU" b="1" dirty="0"/>
              <a:t>Миссия Колонизация Марса</a:t>
            </a:r>
            <a:r>
              <a:rPr lang="ru-RU" dirty="0" smtClean="0"/>
              <a:t>» из материалов урока. Добавлены новые кнопки, страницы, ссылки, переходы на другие страницы, фигуры, картинки, слайд-шоу, новые модели, таблицы.</a:t>
            </a:r>
          </a:p>
          <a:p>
            <a:pPr marL="457200" lvl="1" indent="0" algn="just">
              <a:buNone/>
            </a:pPr>
            <a:r>
              <a:rPr lang="ru-RU" b="1" dirty="0" smtClean="0"/>
              <a:t>2. Реализация</a:t>
            </a:r>
          </a:p>
          <a:p>
            <a:pPr lvl="1" algn="just"/>
            <a:r>
              <a:rPr lang="ru-RU" dirty="0" smtClean="0"/>
              <a:t>Хранение данных - База данных (</a:t>
            </a:r>
            <a:r>
              <a:rPr lang="en-US" dirty="0" err="1" smtClean="0"/>
              <a:t>sqlite</a:t>
            </a:r>
            <a:r>
              <a:rPr lang="ru-RU" dirty="0" smtClean="0"/>
              <a:t>)</a:t>
            </a:r>
          </a:p>
          <a:p>
            <a:pPr lvl="1" algn="just"/>
            <a:r>
              <a:rPr lang="ru-RU" dirty="0" smtClean="0"/>
              <a:t>Использование стилей и шаблонов В</a:t>
            </a:r>
            <a:r>
              <a:rPr lang="en-US" dirty="0" err="1" smtClean="0"/>
              <a:t>ootstrap</a:t>
            </a:r>
            <a:endParaRPr lang="ru-RU" dirty="0" smtClean="0"/>
          </a:p>
          <a:p>
            <a:pPr lvl="1" algn="just"/>
            <a:r>
              <a:rPr lang="en-US" dirty="0" smtClean="0"/>
              <a:t>ORM – </a:t>
            </a:r>
            <a:r>
              <a:rPr lang="ru-RU" dirty="0" smtClean="0"/>
              <a:t>модели</a:t>
            </a:r>
          </a:p>
          <a:p>
            <a:pPr lvl="1" algn="just"/>
            <a:endParaRPr lang="ru-RU" dirty="0" smtClean="0"/>
          </a:p>
          <a:p>
            <a:pPr lvl="1" algn="just"/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424288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3034" y="478971"/>
            <a:ext cx="8596668" cy="647700"/>
          </a:xfrm>
        </p:spPr>
        <p:txBody>
          <a:bodyPr/>
          <a:lstStyle/>
          <a:p>
            <a:pPr algn="ctr"/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3033" y="1257300"/>
            <a:ext cx="9280213" cy="4838700"/>
          </a:xfrm>
        </p:spPr>
        <p:txBody>
          <a:bodyPr>
            <a:normAutofit/>
          </a:bodyPr>
          <a:lstStyle/>
          <a:p>
            <a:pPr lvl="1" algn="just"/>
            <a:r>
              <a:rPr lang="ru-RU" dirty="0" smtClean="0"/>
              <a:t>Регистрация и авторизация</a:t>
            </a:r>
          </a:p>
          <a:p>
            <a:pPr lvl="1" algn="just"/>
            <a:r>
              <a:rPr lang="ru-RU" dirty="0" smtClean="0"/>
              <a:t>Загрузка и использование файлов (</a:t>
            </a:r>
            <a:r>
              <a:rPr lang="en-US" dirty="0" err="1" smtClean="0"/>
              <a:t>png</a:t>
            </a:r>
            <a:r>
              <a:rPr lang="en-US" dirty="0" smtClean="0"/>
              <a:t>, jpg)</a:t>
            </a:r>
            <a:endParaRPr lang="ru-RU" dirty="0"/>
          </a:p>
          <a:p>
            <a:pPr lvl="1" algn="just"/>
            <a:r>
              <a:rPr lang="en-US" dirty="0" smtClean="0"/>
              <a:t>API</a:t>
            </a:r>
            <a:r>
              <a:rPr lang="ru-RU" dirty="0" smtClean="0"/>
              <a:t>: </a:t>
            </a:r>
            <a:r>
              <a:rPr lang="en-US" dirty="0" smtClean="0"/>
              <a:t>REST </a:t>
            </a:r>
            <a:endParaRPr lang="ru-RU" dirty="0" smtClean="0"/>
          </a:p>
          <a:p>
            <a:pPr lvl="1" algn="just"/>
            <a:r>
              <a:rPr lang="ru-RU" dirty="0" smtClean="0">
                <a:solidFill>
                  <a:srgbClr val="FF0000"/>
                </a:solidFill>
              </a:rPr>
              <a:t>Хостинг (не реализовано)</a:t>
            </a:r>
          </a:p>
          <a:p>
            <a:pPr marL="457200" lvl="1" indent="0" algn="just">
              <a:buNone/>
            </a:pPr>
            <a:endParaRPr lang="ru-RU" dirty="0" smtClean="0"/>
          </a:p>
          <a:p>
            <a:pPr lvl="1" algn="just"/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40441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 smtClean="0"/>
              <a:t>Структура проекта</a:t>
            </a:r>
            <a:endParaRPr lang="ru-RU" sz="2400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2731" y="1199054"/>
            <a:ext cx="9319363" cy="516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2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 smtClean="0"/>
              <a:t>Структура проекта</a:t>
            </a:r>
            <a:endParaRPr lang="ru-RU" sz="24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0712" y="1170774"/>
            <a:ext cx="8975713" cy="501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71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 smtClean="0"/>
              <a:t>Структура проекта</a:t>
            </a:r>
            <a:endParaRPr lang="ru-RU" sz="24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8807" y="1189627"/>
            <a:ext cx="9001313" cy="501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98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388690"/>
          </a:xfrm>
        </p:spPr>
        <p:txBody>
          <a:bodyPr>
            <a:normAutofit/>
          </a:bodyPr>
          <a:lstStyle/>
          <a:p>
            <a:pPr algn="ctr"/>
            <a:r>
              <a:rPr lang="ru-RU" sz="1600" dirty="0" smtClean="0"/>
              <a:t>Возможности для доработки и развития</a:t>
            </a:r>
            <a:endParaRPr lang="ru-RU" sz="1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18095" y="998290"/>
            <a:ext cx="8851769" cy="5242254"/>
          </a:xfrm>
        </p:spPr>
        <p:txBody>
          <a:bodyPr>
            <a:normAutofit/>
          </a:bodyPr>
          <a:lstStyle/>
          <a:p>
            <a:r>
              <a:rPr lang="ru-RU" sz="1600" b="1" dirty="0"/>
              <a:t>Проект «</a:t>
            </a:r>
            <a:r>
              <a:rPr lang="en-US" sz="1600" b="1" dirty="0">
                <a:solidFill>
                  <a:schemeClr val="accent2"/>
                </a:solidFill>
              </a:rPr>
              <a:t>Web-</a:t>
            </a:r>
            <a:r>
              <a:rPr lang="ru-RU" sz="1600" b="1" dirty="0">
                <a:solidFill>
                  <a:schemeClr val="accent2"/>
                </a:solidFill>
              </a:rPr>
              <a:t>сайт «</a:t>
            </a:r>
            <a:r>
              <a:rPr lang="ru-RU" sz="1600" b="1" dirty="0" err="1">
                <a:solidFill>
                  <a:schemeClr val="accent2"/>
                </a:solidFill>
              </a:rPr>
              <a:t>ТуСОВКА</a:t>
            </a:r>
            <a:r>
              <a:rPr lang="ru-RU" sz="1600" b="1" dirty="0"/>
              <a:t>» </a:t>
            </a:r>
            <a:r>
              <a:rPr lang="ru-RU" sz="1600" b="1" dirty="0" smtClean="0"/>
              <a:t>работоспособен</a:t>
            </a:r>
            <a:r>
              <a:rPr lang="ru-RU" sz="1600" dirty="0" smtClean="0"/>
              <a:t>, но нуждается в доработке:</a:t>
            </a:r>
            <a:endParaRPr lang="ru-RU" sz="1600" b="1" i="1" dirty="0" smtClean="0"/>
          </a:p>
          <a:p>
            <a:pPr marL="0" indent="0" algn="ctr">
              <a:buNone/>
            </a:pPr>
            <a:endParaRPr lang="ru-RU" sz="1600" b="1" i="1" dirty="0" smtClean="0"/>
          </a:p>
          <a:p>
            <a:pPr marL="0" indent="0" algn="ctr">
              <a:buNone/>
            </a:pPr>
            <a:r>
              <a:rPr lang="ru-RU" sz="1600" b="1" i="1" dirty="0" smtClean="0"/>
              <a:t>На главной странице авторизованного пользователя</a:t>
            </a:r>
            <a:endParaRPr lang="ru-RU" sz="1600" b="1" i="1" dirty="0"/>
          </a:p>
          <a:p>
            <a:pPr marL="0" indent="0">
              <a:buNone/>
            </a:pPr>
            <a:r>
              <a:rPr lang="ru-RU" sz="1400" dirty="0" smtClean="0"/>
              <a:t>	</a:t>
            </a:r>
            <a:r>
              <a:rPr lang="ru-RU" sz="1600" b="1" u="sng" dirty="0" smtClean="0"/>
              <a:t>Реализовать </a:t>
            </a:r>
          </a:p>
          <a:p>
            <a:pPr marL="0" indent="0">
              <a:buNone/>
            </a:pPr>
            <a:r>
              <a:rPr lang="ru-RU" sz="1400" dirty="0"/>
              <a:t>	</a:t>
            </a:r>
            <a:r>
              <a:rPr lang="ru-RU" sz="1400" dirty="0" smtClean="0"/>
              <a:t>- работоспособность кнопки «Загрузка фото с мероприятия» – возможность загружать фото с мероприятий авторизованным пользователем</a:t>
            </a:r>
          </a:p>
          <a:p>
            <a:pPr marL="0" lvl="2" indent="0">
              <a:buNone/>
            </a:pPr>
            <a:r>
              <a:rPr lang="ru-RU" sz="1400" dirty="0"/>
              <a:t>	</a:t>
            </a:r>
            <a:r>
              <a:rPr lang="ru-RU" sz="1400" dirty="0" smtClean="0"/>
              <a:t>- </a:t>
            </a:r>
            <a:r>
              <a:rPr lang="ru-RU" dirty="0" smtClean="0"/>
              <a:t>фильтрацию мероприятий по выбранным темам</a:t>
            </a:r>
            <a:endParaRPr lang="ru-RU" sz="1400" dirty="0" smtClean="0"/>
          </a:p>
          <a:p>
            <a:pPr marL="0" indent="0">
              <a:buNone/>
            </a:pPr>
            <a:endParaRPr lang="ru-RU" sz="1400" dirty="0"/>
          </a:p>
          <a:p>
            <a:pPr marL="0" indent="0" algn="ctr">
              <a:buNone/>
            </a:pPr>
            <a:r>
              <a:rPr lang="ru-RU" sz="1600" b="1" i="1" dirty="0"/>
              <a:t>На </a:t>
            </a:r>
            <a:r>
              <a:rPr lang="ru-RU" sz="1600" b="1" i="1" dirty="0" smtClean="0"/>
              <a:t>странице «Галерея фотографий с мероприятий»</a:t>
            </a:r>
            <a:endParaRPr lang="ru-RU" sz="1600" b="1" i="1" dirty="0"/>
          </a:p>
          <a:p>
            <a:pPr marL="0" indent="0">
              <a:buNone/>
            </a:pPr>
            <a:r>
              <a:rPr lang="ru-RU" sz="1400" dirty="0"/>
              <a:t>	</a:t>
            </a:r>
            <a:r>
              <a:rPr lang="ru-RU" sz="1600" b="1" u="sng" dirty="0"/>
              <a:t>Реализовать </a:t>
            </a:r>
          </a:p>
          <a:p>
            <a:pPr marL="0" indent="0">
              <a:buNone/>
            </a:pPr>
            <a:r>
              <a:rPr lang="ru-RU" sz="1400" dirty="0"/>
              <a:t>	- </a:t>
            </a:r>
            <a:r>
              <a:rPr lang="ru-RU" sz="1400" dirty="0" smtClean="0"/>
              <a:t>отображение в слайд-шоу загруженных текущим пользователем фотографий</a:t>
            </a:r>
          </a:p>
          <a:p>
            <a:pPr marL="0" indent="0">
              <a:buNone/>
            </a:pPr>
            <a:endParaRPr lang="ru-RU" sz="1400" dirty="0"/>
          </a:p>
          <a:p>
            <a:pPr marL="0" indent="0">
              <a:buNone/>
            </a:pPr>
            <a:r>
              <a:rPr lang="ru-RU" sz="1400" dirty="0"/>
              <a:t>	</a:t>
            </a:r>
            <a:r>
              <a:rPr lang="ru-RU" sz="1600" b="1" u="sng" dirty="0"/>
              <a:t>Реализовать </a:t>
            </a:r>
          </a:p>
          <a:p>
            <a:pPr marL="0" indent="0">
              <a:buNone/>
            </a:pPr>
            <a:r>
              <a:rPr lang="ru-RU" sz="1400" dirty="0"/>
              <a:t>	- отображение </a:t>
            </a:r>
            <a:r>
              <a:rPr lang="ru-RU" sz="1400" dirty="0" smtClean="0"/>
              <a:t>имен участников сообщества в поле «Участники»</a:t>
            </a:r>
            <a:endParaRPr lang="ru-RU" sz="1400" dirty="0"/>
          </a:p>
          <a:p>
            <a:pPr marL="0" indent="0">
              <a:buNone/>
            </a:pP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79052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76531" y="216583"/>
            <a:ext cx="8596668" cy="371911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000" dirty="0" smtClean="0"/>
              <a:t>Заключение</a:t>
            </a:r>
            <a:endParaRPr lang="ru-RU" sz="20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677335" y="588494"/>
            <a:ext cx="859666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ru-RU" altLang="ru-RU" sz="1600" u="sng" dirty="0" smtClean="0"/>
              <a:t>В веб-сайте «</a:t>
            </a:r>
            <a:r>
              <a:rPr lang="ru-RU" altLang="ru-RU" sz="1600" u="sng" dirty="0" err="1" smtClean="0"/>
              <a:t>ТуСОВКА</a:t>
            </a:r>
            <a:r>
              <a:rPr lang="ru-RU" altLang="ru-RU" sz="1600" u="sng" dirty="0" smtClean="0"/>
              <a:t>» реализовано и применено:</a:t>
            </a:r>
          </a:p>
          <a:p>
            <a:pPr lvl="0" algn="just"/>
            <a:endParaRPr lang="ru-RU" altLang="ru-RU" dirty="0" smtClean="0"/>
          </a:p>
          <a:p>
            <a:pPr marL="285750" lvl="0" indent="-285750" algn="just">
              <a:buFontTx/>
              <a:buChar char="-"/>
            </a:pPr>
            <a:r>
              <a:rPr lang="en-US" altLang="ru-RU" sz="1400" dirty="0" smtClean="0"/>
              <a:t>requirements.txt</a:t>
            </a:r>
            <a:endParaRPr lang="ru-RU" altLang="ru-RU" sz="1400" dirty="0" smtClean="0"/>
          </a:p>
          <a:p>
            <a:pPr marL="285750" lvl="0" indent="-285750" algn="just">
              <a:buFontTx/>
              <a:buChar char="-"/>
            </a:pPr>
            <a:r>
              <a:rPr lang="en-US" altLang="ru-RU" sz="1400" dirty="0" smtClean="0"/>
              <a:t>Bootstrap</a:t>
            </a:r>
            <a:endParaRPr lang="ru-RU" altLang="ru-RU" sz="1400" dirty="0" smtClean="0"/>
          </a:p>
          <a:p>
            <a:pPr marL="285750" lvl="0" indent="-285750" algn="just">
              <a:buFontTx/>
              <a:buChar char="-"/>
            </a:pPr>
            <a:r>
              <a:rPr lang="ru-RU" altLang="ru-RU" sz="1400" dirty="0" smtClean="0"/>
              <a:t>шаблоны</a:t>
            </a:r>
          </a:p>
          <a:p>
            <a:pPr marL="285750" lvl="0" indent="-285750" algn="just">
              <a:buFontTx/>
              <a:buChar char="-"/>
            </a:pPr>
            <a:r>
              <a:rPr lang="en-US" altLang="ru-RU" sz="1400" dirty="0" smtClean="0"/>
              <a:t>OPM - </a:t>
            </a:r>
            <a:r>
              <a:rPr lang="ru-RU" altLang="ru-RU" sz="1400" dirty="0" smtClean="0"/>
              <a:t>модели</a:t>
            </a:r>
          </a:p>
          <a:p>
            <a:pPr marL="285750" lvl="0" indent="-285750" algn="just">
              <a:buFontTx/>
              <a:buChar char="-"/>
            </a:pPr>
            <a:r>
              <a:rPr lang="ru-RU" altLang="ru-RU" sz="1400" dirty="0" smtClean="0"/>
              <a:t>Регистрация и авторизация</a:t>
            </a:r>
          </a:p>
          <a:p>
            <a:pPr marL="285750" lvl="0" indent="-285750" algn="just">
              <a:buFontTx/>
              <a:buChar char="-"/>
            </a:pPr>
            <a:r>
              <a:rPr lang="ru-RU" altLang="ru-RU" sz="1400" dirty="0" smtClean="0"/>
              <a:t>Загрузка и использование файлов</a:t>
            </a:r>
            <a:endParaRPr lang="en-US" altLang="ru-RU" sz="1400" dirty="0" smtClean="0"/>
          </a:p>
          <a:p>
            <a:pPr marL="285750" lvl="0" indent="-285750" algn="just">
              <a:buFontTx/>
              <a:buChar char="-"/>
            </a:pPr>
            <a:r>
              <a:rPr lang="en-US" altLang="ru-RU" sz="1400" dirty="0" smtClean="0"/>
              <a:t>API</a:t>
            </a:r>
            <a:r>
              <a:rPr lang="ru-RU" altLang="ru-RU" sz="1400" dirty="0" smtClean="0"/>
              <a:t>: </a:t>
            </a:r>
            <a:r>
              <a:rPr lang="en-US" altLang="ru-RU" sz="1400" dirty="0" smtClean="0"/>
              <a:t>REST </a:t>
            </a:r>
          </a:p>
          <a:p>
            <a:pPr marL="285750" lvl="0" indent="-285750" algn="just">
              <a:buFontTx/>
              <a:buChar char="-"/>
            </a:pPr>
            <a:r>
              <a:rPr lang="ru-RU" altLang="ru-RU" sz="1400" dirty="0" smtClean="0"/>
              <a:t>Несколько страниц (8)</a:t>
            </a:r>
          </a:p>
          <a:p>
            <a:pPr marL="285750" lvl="0" indent="-285750" algn="just">
              <a:buFontTx/>
              <a:buChar char="-"/>
            </a:pPr>
            <a:r>
              <a:rPr lang="ru-RU" altLang="ru-RU" sz="1400" dirty="0" smtClean="0"/>
              <a:t>Переход между страницами, переход по ссылкам</a:t>
            </a:r>
          </a:p>
          <a:p>
            <a:pPr marL="285750" indent="-285750" algn="just">
              <a:buFontTx/>
              <a:buChar char="-"/>
            </a:pPr>
            <a:r>
              <a:rPr lang="ru-RU" altLang="ru-RU" sz="1400" dirty="0" smtClean="0"/>
              <a:t>Хранение данных (БД)</a:t>
            </a:r>
          </a:p>
          <a:p>
            <a:pPr marL="285750" lvl="0" indent="-285750" algn="just">
              <a:buFontTx/>
              <a:buChar char="-"/>
            </a:pPr>
            <a:r>
              <a:rPr lang="ru-RU" altLang="ru-RU" sz="1400" dirty="0" smtClean="0"/>
              <a:t>Говорящие переменные</a:t>
            </a:r>
          </a:p>
          <a:p>
            <a:pPr marL="285750" lvl="0" indent="-285750" algn="just">
              <a:buFontTx/>
              <a:buChar char="-"/>
            </a:pPr>
            <a:r>
              <a:rPr lang="ru-RU" altLang="ru-RU" sz="1400" dirty="0" smtClean="0"/>
              <a:t>Комментарии по работе программы</a:t>
            </a:r>
          </a:p>
          <a:p>
            <a:pPr marL="285750" lvl="0" indent="-285750" algn="just">
              <a:buFontTx/>
              <a:buChar char="-"/>
            </a:pPr>
            <a:r>
              <a:rPr lang="ru-RU" altLang="ru-RU" sz="1400" dirty="0" smtClean="0"/>
              <a:t>Несколько классов</a:t>
            </a:r>
          </a:p>
          <a:p>
            <a:pPr marL="285750" lvl="0" indent="-285750" algn="just">
              <a:buFontTx/>
              <a:buChar char="-"/>
            </a:pPr>
            <a:endParaRPr lang="ru-RU" altLang="ru-RU" sz="1400" dirty="0"/>
          </a:p>
          <a:p>
            <a:pPr lvl="0" algn="just"/>
            <a:r>
              <a:rPr lang="ru-RU" altLang="ru-RU" sz="1600" u="sng" dirty="0" smtClean="0"/>
              <a:t>Использованы библиотеки</a:t>
            </a:r>
          </a:p>
          <a:p>
            <a:pPr marL="285750" lvl="0" indent="-285750" algn="just">
              <a:buFontTx/>
              <a:buChar char="-"/>
            </a:pPr>
            <a:endParaRPr lang="en-US" altLang="ru-RU" dirty="0" smtClean="0">
              <a:solidFill>
                <a:srgbClr val="FF0000"/>
              </a:solidFill>
            </a:endParaRPr>
          </a:p>
          <a:p>
            <a:pPr marL="285750" lvl="0" indent="-285750" algn="just">
              <a:buFontTx/>
              <a:buChar char="-"/>
            </a:pPr>
            <a:endParaRPr lang="ru-RU" altLang="ru-RU" dirty="0" smtClean="0"/>
          </a:p>
          <a:p>
            <a:pPr marL="285750" lvl="0" indent="-285750" algn="just">
              <a:buFontTx/>
              <a:buChar char="-"/>
            </a:pPr>
            <a:endParaRPr lang="ru-RU" altLang="ru-RU" dirty="0" smtClean="0"/>
          </a:p>
          <a:p>
            <a:pPr marL="285750" lvl="0" indent="-285750" algn="just">
              <a:buFontTx/>
              <a:buChar char="-"/>
            </a:pPr>
            <a:endParaRPr lang="ru-RU" altLang="ru-RU" dirty="0" smtClean="0"/>
          </a:p>
          <a:p>
            <a:pPr lvl="0" algn="just"/>
            <a:endParaRPr lang="ru-RU" altLang="ru-RU" dirty="0">
              <a:solidFill>
                <a:srgbClr val="FF000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260158" y="2347274"/>
            <a:ext cx="5211048" cy="442239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ru-RU" dirty="0"/>
          </a:p>
          <a:p>
            <a:pPr lvl="1"/>
            <a:r>
              <a:rPr lang="en-US" dirty="0" smtClean="0"/>
              <a:t>import flask</a:t>
            </a:r>
          </a:p>
          <a:p>
            <a:pPr lvl="1"/>
            <a:r>
              <a:rPr lang="en-US" dirty="0" smtClean="0"/>
              <a:t>Import </a:t>
            </a:r>
            <a:r>
              <a:rPr lang="en-US" dirty="0" err="1" smtClean="0"/>
              <a:t>flask_wtf</a:t>
            </a:r>
            <a:endParaRPr lang="en-US" dirty="0" smtClean="0"/>
          </a:p>
          <a:p>
            <a:pPr lvl="1"/>
            <a:r>
              <a:rPr lang="en-US" dirty="0" smtClean="0"/>
              <a:t>Import </a:t>
            </a:r>
            <a:r>
              <a:rPr lang="en-US" dirty="0" err="1" smtClean="0"/>
              <a:t>flask_restful</a:t>
            </a:r>
            <a:endParaRPr lang="en-US" dirty="0" smtClean="0"/>
          </a:p>
          <a:p>
            <a:pPr lvl="1"/>
            <a:r>
              <a:rPr lang="en-US" dirty="0" smtClean="0"/>
              <a:t>Import </a:t>
            </a:r>
            <a:r>
              <a:rPr lang="en-US" dirty="0" err="1" smtClean="0"/>
              <a:t>flask_login</a:t>
            </a:r>
            <a:endParaRPr lang="en-US" dirty="0" smtClean="0"/>
          </a:p>
          <a:p>
            <a:pPr lvl="1"/>
            <a:r>
              <a:rPr lang="en-US" dirty="0" smtClean="0"/>
              <a:t>Import </a:t>
            </a:r>
            <a:r>
              <a:rPr lang="en-US" dirty="0" err="1" smtClean="0"/>
              <a:t>wtforms</a:t>
            </a:r>
            <a:endParaRPr lang="en-US" dirty="0" smtClean="0"/>
          </a:p>
          <a:p>
            <a:pPr lvl="1"/>
            <a:r>
              <a:rPr lang="en-US" dirty="0" smtClean="0"/>
              <a:t>Import </a:t>
            </a:r>
            <a:r>
              <a:rPr lang="en-US" dirty="0" err="1" smtClean="0"/>
              <a:t>wtforms.validators</a:t>
            </a:r>
            <a:endParaRPr lang="en-US" dirty="0" smtClean="0"/>
          </a:p>
          <a:p>
            <a:pPr lvl="1"/>
            <a:r>
              <a:rPr lang="en-US" dirty="0" smtClean="0"/>
              <a:t>Import </a:t>
            </a:r>
            <a:r>
              <a:rPr lang="en-US" dirty="0" err="1" smtClean="0"/>
              <a:t>datetime</a:t>
            </a:r>
            <a:endParaRPr lang="en-US" dirty="0" smtClean="0"/>
          </a:p>
          <a:p>
            <a:pPr lvl="1"/>
            <a:r>
              <a:rPr lang="en-US" dirty="0" smtClean="0"/>
              <a:t>Import </a:t>
            </a:r>
            <a:r>
              <a:rPr lang="en-US" dirty="0" err="1" smtClean="0"/>
              <a:t>sqlalchemy</a:t>
            </a:r>
            <a:endParaRPr lang="en-US" dirty="0" smtClean="0"/>
          </a:p>
          <a:p>
            <a:pPr lvl="1"/>
            <a:r>
              <a:rPr lang="en-US" dirty="0" smtClean="0"/>
              <a:t>Import </a:t>
            </a:r>
            <a:r>
              <a:rPr lang="en-US" dirty="0" err="1" smtClean="0"/>
              <a:t>sqlalchemy_serializer</a:t>
            </a:r>
            <a:endParaRPr lang="en-US" dirty="0" smtClean="0"/>
          </a:p>
          <a:p>
            <a:pPr lvl="1"/>
            <a:r>
              <a:rPr lang="en-US" dirty="0" smtClean="0"/>
              <a:t>Import </a:t>
            </a:r>
            <a:r>
              <a:rPr lang="en-US" dirty="0" err="1" smtClean="0"/>
              <a:t>sqlalchemy.ext.declarative</a:t>
            </a:r>
            <a:endParaRPr lang="en-US" dirty="0" smtClean="0"/>
          </a:p>
          <a:p>
            <a:pPr lvl="1"/>
            <a:r>
              <a:rPr lang="en-US" dirty="0" smtClean="0"/>
              <a:t>Import </a:t>
            </a:r>
            <a:r>
              <a:rPr lang="en-US" dirty="0" err="1" smtClean="0"/>
              <a:t>regparse</a:t>
            </a: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6637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91851" y="5967167"/>
            <a:ext cx="8355670" cy="386498"/>
          </a:xfrm>
        </p:spPr>
        <p:txBody>
          <a:bodyPr>
            <a:normAutofit/>
          </a:bodyPr>
          <a:lstStyle/>
          <a:p>
            <a:pPr algn="ctr"/>
            <a:r>
              <a:rPr lang="en-US" sz="1400" b="1" dirty="0" smtClean="0">
                <a:solidFill>
                  <a:schemeClr val="accent2"/>
                </a:solidFill>
              </a:rPr>
              <a:t>Web-</a:t>
            </a:r>
            <a:r>
              <a:rPr lang="ru-RU" sz="1400" b="1" dirty="0" smtClean="0">
                <a:solidFill>
                  <a:schemeClr val="accent2"/>
                </a:solidFill>
              </a:rPr>
              <a:t>сайт «</a:t>
            </a:r>
            <a:r>
              <a:rPr lang="ru-RU" sz="1400" b="1" dirty="0" err="1" smtClean="0">
                <a:solidFill>
                  <a:schemeClr val="accent2"/>
                </a:solidFill>
              </a:rPr>
              <a:t>ТуСОВКА</a:t>
            </a:r>
            <a:r>
              <a:rPr lang="ru-RU" sz="1400" b="1" dirty="0" smtClean="0">
                <a:solidFill>
                  <a:schemeClr val="accent2"/>
                </a:solidFill>
              </a:rPr>
              <a:t>» главная страница неавторизованного пользователя</a:t>
            </a:r>
            <a:endParaRPr lang="ru-RU" sz="1400" b="1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73582" y="377072"/>
            <a:ext cx="9392208" cy="5505254"/>
          </a:xfrm>
        </p:spPr>
        <p:txBody>
          <a:bodyPr>
            <a:normAutofit/>
          </a:bodyPr>
          <a:lstStyle/>
          <a:p>
            <a:pPr algn="ctr"/>
            <a:endParaRPr lang="ru-RU" sz="25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45" y="369259"/>
            <a:ext cx="9166554" cy="555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74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169" y="659876"/>
            <a:ext cx="10972800" cy="552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4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316175"/>
            <a:ext cx="8596668" cy="56464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>
                <a:solidFill>
                  <a:schemeClr val="accent1">
                    <a:lumMod val="75000"/>
                  </a:schemeClr>
                </a:solidFill>
              </a:rPr>
              <a:t>Введение</a:t>
            </a:r>
            <a:endParaRPr lang="ru-RU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024128"/>
            <a:ext cx="8596668" cy="5303193"/>
          </a:xfrm>
        </p:spPr>
        <p:txBody>
          <a:bodyPr anchor="ctr">
            <a:normAutofit fontScale="92500" lnSpcReduction="20000"/>
          </a:bodyPr>
          <a:lstStyle/>
          <a:p>
            <a:pPr algn="just"/>
            <a:r>
              <a:rPr lang="ru-RU" b="1" dirty="0" smtClean="0"/>
              <a:t>Проект «</a:t>
            </a:r>
            <a:r>
              <a:rPr lang="en-US" b="1" dirty="0">
                <a:solidFill>
                  <a:schemeClr val="accent2"/>
                </a:solidFill>
              </a:rPr>
              <a:t>Web-</a:t>
            </a:r>
            <a:r>
              <a:rPr lang="ru-RU" b="1" dirty="0">
                <a:solidFill>
                  <a:schemeClr val="accent2"/>
                </a:solidFill>
              </a:rPr>
              <a:t>сайт «</a:t>
            </a:r>
            <a:r>
              <a:rPr lang="ru-RU" b="1" dirty="0" err="1">
                <a:solidFill>
                  <a:schemeClr val="accent2"/>
                </a:solidFill>
              </a:rPr>
              <a:t>ТуСОВКА</a:t>
            </a:r>
            <a:r>
              <a:rPr lang="ru-RU" b="1" dirty="0" smtClean="0"/>
              <a:t>» - </a:t>
            </a:r>
            <a:r>
              <a:rPr lang="ru-RU" sz="1600" dirty="0" smtClean="0"/>
              <a:t>это портал для совместного проведения досуга. Площадка для активных жителей и гостей города Бугульма. Основной девиз – «Надоело сидеть дома, присоединяйся!» Друзья разъехались, скучно, выбери или создай свое мероприятие. Приходи с хорошим настроением, находи новых друзей по интересам, создавай сообщества любителей. Делай фото, выкладывай на портале. Приходи один или с друзьями. Проводи время интересно.  </a:t>
            </a:r>
          </a:p>
          <a:p>
            <a:pPr algn="just"/>
            <a:r>
              <a:rPr lang="ru-RU" sz="1600" b="1" dirty="0" smtClean="0"/>
              <a:t>Проек</a:t>
            </a:r>
            <a:r>
              <a:rPr lang="ru-RU" sz="1600" dirty="0" smtClean="0"/>
              <a:t>т помогает расширить круг общения, установить новые связи, повысить самооценку, научить общаться с малознакомыми людьми, перевести общение из </a:t>
            </a:r>
            <a:r>
              <a:rPr lang="ru-RU" sz="1600" dirty="0" err="1" smtClean="0"/>
              <a:t>соцсетей</a:t>
            </a:r>
            <a:r>
              <a:rPr lang="ru-RU" sz="1600" dirty="0" smtClean="0"/>
              <a:t> в </a:t>
            </a:r>
            <a:r>
              <a:rPr lang="en-US" sz="1600" dirty="0" smtClean="0"/>
              <a:t>offline</a:t>
            </a:r>
            <a:r>
              <a:rPr lang="ru-RU" sz="1600" dirty="0" smtClean="0"/>
              <a:t>, пропагандирует здоровый образ жизни</a:t>
            </a:r>
            <a:r>
              <a:rPr lang="en-US" sz="1600" dirty="0" smtClean="0"/>
              <a:t>.</a:t>
            </a:r>
            <a:endParaRPr lang="ru-RU" sz="1600" dirty="0" smtClean="0"/>
          </a:p>
          <a:p>
            <a:pPr algn="just"/>
            <a:r>
              <a:rPr lang="ru-RU" sz="1600" dirty="0" smtClean="0"/>
              <a:t>Возрастные ограничения 12+</a:t>
            </a:r>
          </a:p>
          <a:p>
            <a:pPr algn="ctr"/>
            <a:r>
              <a:rPr lang="ru-RU" sz="2200" b="1" dirty="0" smtClean="0"/>
              <a:t>Возможности сайта</a:t>
            </a:r>
          </a:p>
          <a:p>
            <a:pPr algn="just"/>
            <a:r>
              <a:rPr lang="ru-RU" b="1" dirty="0" smtClean="0"/>
              <a:t>Главная страница</a:t>
            </a:r>
            <a:endParaRPr lang="ru-RU" dirty="0"/>
          </a:p>
          <a:p>
            <a:pPr lvl="1" algn="just"/>
            <a:r>
              <a:rPr lang="ru-RU" b="1" u="sng" dirty="0" smtClean="0"/>
              <a:t>Для незарегистрированных пользователей</a:t>
            </a:r>
            <a:endParaRPr lang="ru-RU" b="1" u="sng" dirty="0"/>
          </a:p>
          <a:p>
            <a:pPr lvl="2" algn="just"/>
            <a:r>
              <a:rPr lang="ru-RU" dirty="0" smtClean="0"/>
              <a:t>Кнопки Регистрация </a:t>
            </a:r>
            <a:r>
              <a:rPr lang="en-US" dirty="0" smtClean="0"/>
              <a:t>/ </a:t>
            </a:r>
            <a:r>
              <a:rPr lang="ru-RU" dirty="0" smtClean="0"/>
              <a:t>Вход</a:t>
            </a:r>
          </a:p>
          <a:p>
            <a:pPr lvl="2" algn="just"/>
            <a:r>
              <a:rPr lang="ru-RU" dirty="0"/>
              <a:t>Кнопки с темами </a:t>
            </a:r>
            <a:r>
              <a:rPr lang="ru-RU" dirty="0" smtClean="0"/>
              <a:t>мероприятий – для фильтрации мероприятий</a:t>
            </a:r>
          </a:p>
          <a:p>
            <a:pPr lvl="2" algn="just"/>
            <a:r>
              <a:rPr lang="ru-RU" dirty="0" smtClean="0"/>
              <a:t>Приветствие</a:t>
            </a:r>
          </a:p>
          <a:p>
            <a:pPr lvl="2" algn="just"/>
            <a:r>
              <a:rPr lang="ru-RU" dirty="0" smtClean="0"/>
              <a:t>Рисунки (4 </a:t>
            </a:r>
            <a:r>
              <a:rPr lang="ru-RU" dirty="0" err="1" smtClean="0"/>
              <a:t>шт</a:t>
            </a:r>
            <a:r>
              <a:rPr lang="ru-RU" dirty="0" smtClean="0"/>
              <a:t> с тематикой мероприятий)</a:t>
            </a:r>
          </a:p>
          <a:p>
            <a:pPr lvl="2" algn="just"/>
            <a:r>
              <a:rPr lang="ru-RU" dirty="0" smtClean="0"/>
              <a:t>Ссылка на галерею фотографий с мероприятий</a:t>
            </a:r>
          </a:p>
          <a:p>
            <a:pPr lvl="2" algn="just"/>
            <a:r>
              <a:rPr lang="ru-RU" dirty="0" smtClean="0"/>
              <a:t>Список доступных мероприятий, которые еще не завершены</a:t>
            </a:r>
          </a:p>
        </p:txBody>
      </p:sp>
    </p:spTree>
    <p:extLst>
      <p:ext uri="{BB962C8B-B14F-4D97-AF65-F5344CB8AC3E}">
        <p14:creationId xmlns:p14="http://schemas.microsoft.com/office/powerpoint/2010/main" val="1693778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744066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en-US" sz="1600" b="1" dirty="0">
                <a:solidFill>
                  <a:schemeClr val="accent2"/>
                </a:solidFill>
              </a:rPr>
              <a:t>Web-</a:t>
            </a:r>
            <a:r>
              <a:rPr lang="ru-RU" sz="1600" b="1" dirty="0">
                <a:solidFill>
                  <a:schemeClr val="accent2"/>
                </a:solidFill>
              </a:rPr>
              <a:t>сайт «</a:t>
            </a:r>
            <a:r>
              <a:rPr lang="ru-RU" sz="1600" b="1" dirty="0" err="1">
                <a:solidFill>
                  <a:schemeClr val="accent2"/>
                </a:solidFill>
              </a:rPr>
              <a:t>ТуСОВКА</a:t>
            </a:r>
            <a:r>
              <a:rPr lang="ru-RU" sz="1600" b="1" dirty="0" smtClean="0">
                <a:solidFill>
                  <a:schemeClr val="accent2"/>
                </a:solidFill>
              </a:rPr>
              <a:t>» - страница Регистрации</a:t>
            </a:r>
            <a:endParaRPr lang="ru-RU" sz="1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9265" y="392153"/>
            <a:ext cx="8596312" cy="540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32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744066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en-US" sz="1600" b="1" dirty="0">
                <a:solidFill>
                  <a:schemeClr val="accent2"/>
                </a:solidFill>
              </a:rPr>
              <a:t>Web-</a:t>
            </a:r>
            <a:r>
              <a:rPr lang="ru-RU" sz="1600" b="1" dirty="0">
                <a:solidFill>
                  <a:schemeClr val="accent2"/>
                </a:solidFill>
              </a:rPr>
              <a:t>сайт «</a:t>
            </a:r>
            <a:r>
              <a:rPr lang="ru-RU" sz="1600" b="1" dirty="0" err="1">
                <a:solidFill>
                  <a:schemeClr val="accent2"/>
                </a:solidFill>
              </a:rPr>
              <a:t>ТуСОВКА</a:t>
            </a:r>
            <a:r>
              <a:rPr lang="ru-RU" sz="1600" b="1" dirty="0" smtClean="0">
                <a:solidFill>
                  <a:schemeClr val="accent2"/>
                </a:solidFill>
              </a:rPr>
              <a:t>» - страница Авторизации</a:t>
            </a:r>
            <a:endParaRPr lang="ru-RU" sz="1600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369492"/>
            <a:ext cx="8359602" cy="5456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300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563882"/>
            <a:ext cx="8596668" cy="5763440"/>
          </a:xfrm>
        </p:spPr>
        <p:txBody>
          <a:bodyPr anchor="ctr">
            <a:normAutofit/>
          </a:bodyPr>
          <a:lstStyle/>
          <a:p>
            <a:pPr lvl="1" algn="just"/>
            <a:r>
              <a:rPr lang="ru-RU" b="1" u="sng" dirty="0" smtClean="0"/>
              <a:t>Для зарегистрированных пользователей</a:t>
            </a:r>
          </a:p>
          <a:p>
            <a:pPr lvl="2" algn="just"/>
            <a:r>
              <a:rPr lang="ru-RU" dirty="0" smtClean="0"/>
              <a:t>Кнопки с темами </a:t>
            </a:r>
            <a:r>
              <a:rPr lang="ru-RU" dirty="0"/>
              <a:t>мероприятий – для фильтрации </a:t>
            </a:r>
            <a:r>
              <a:rPr lang="ru-RU" dirty="0" smtClean="0"/>
              <a:t>мероприятий</a:t>
            </a:r>
          </a:p>
          <a:p>
            <a:pPr lvl="2" algn="just"/>
            <a:r>
              <a:rPr lang="ru-RU" dirty="0" smtClean="0"/>
              <a:t>Приветствие</a:t>
            </a:r>
          </a:p>
          <a:p>
            <a:pPr lvl="2" algn="just"/>
            <a:r>
              <a:rPr lang="ru-RU" dirty="0" smtClean="0"/>
              <a:t>Рисунки (4 </a:t>
            </a:r>
            <a:r>
              <a:rPr lang="ru-RU" dirty="0" err="1" smtClean="0"/>
              <a:t>шт</a:t>
            </a:r>
            <a:r>
              <a:rPr lang="ru-RU" dirty="0" smtClean="0"/>
              <a:t> с тематикой мероприятий)</a:t>
            </a:r>
          </a:p>
          <a:p>
            <a:pPr lvl="2" algn="just"/>
            <a:r>
              <a:rPr lang="ru-RU" dirty="0" smtClean="0"/>
              <a:t>Ссылка на галерею фотографий с мероприятий</a:t>
            </a:r>
          </a:p>
          <a:p>
            <a:pPr lvl="2" algn="just"/>
            <a:r>
              <a:rPr lang="ru-RU" dirty="0" smtClean="0"/>
              <a:t>Кнопка «Добавить мероприятие»</a:t>
            </a:r>
          </a:p>
          <a:p>
            <a:pPr lvl="2" algn="just"/>
            <a:r>
              <a:rPr lang="ru-RU" dirty="0" smtClean="0"/>
              <a:t>Кнопка «Сообщества» – просмотр сообществ по интересам </a:t>
            </a:r>
            <a:r>
              <a:rPr lang="ru-RU" dirty="0" err="1" smtClean="0"/>
              <a:t>г.Бугульма</a:t>
            </a:r>
            <a:endParaRPr lang="ru-RU" dirty="0" smtClean="0"/>
          </a:p>
          <a:p>
            <a:pPr lvl="2" algn="just"/>
            <a:r>
              <a:rPr lang="ru-RU" dirty="0" smtClean="0"/>
              <a:t>Кнопка «Загрузить фото с мероприятия» - </a:t>
            </a:r>
            <a:r>
              <a:rPr lang="ru-RU" dirty="0" smtClean="0">
                <a:solidFill>
                  <a:srgbClr val="FF0000"/>
                </a:solidFill>
              </a:rPr>
              <a:t>(не реализовано)</a:t>
            </a:r>
          </a:p>
          <a:p>
            <a:pPr lvl="2" algn="just"/>
            <a:r>
              <a:rPr lang="ru-RU" dirty="0" smtClean="0"/>
              <a:t>Список мероприятий пользователя</a:t>
            </a:r>
          </a:p>
          <a:p>
            <a:pPr lvl="2" algn="just"/>
            <a:r>
              <a:rPr lang="ru-RU" dirty="0" smtClean="0"/>
              <a:t>Кнопки «Редактировать» и «Удалить» – для редактирования или удаления созданного пользователем мероприятия </a:t>
            </a:r>
          </a:p>
          <a:p>
            <a:pPr lvl="2" algn="just"/>
            <a:endParaRPr lang="ru-RU" dirty="0" smtClean="0"/>
          </a:p>
          <a:p>
            <a:pPr algn="just"/>
            <a:r>
              <a:rPr lang="ru-RU" b="1" dirty="0" smtClean="0"/>
              <a:t>Страница Регистрации – </a:t>
            </a:r>
            <a:r>
              <a:rPr lang="ru-RU" sz="1400" dirty="0" smtClean="0"/>
              <a:t>форма регистрации для новых пользователей</a:t>
            </a:r>
          </a:p>
          <a:p>
            <a:pPr algn="just"/>
            <a:r>
              <a:rPr lang="ru-RU" b="1" dirty="0" smtClean="0"/>
              <a:t>Страница Авторизации - </a:t>
            </a:r>
            <a:r>
              <a:rPr lang="ru-RU" sz="1400" dirty="0"/>
              <a:t>форма </a:t>
            </a:r>
            <a:r>
              <a:rPr lang="ru-RU" sz="1400" dirty="0" smtClean="0"/>
              <a:t>для авторизации пользователей</a:t>
            </a:r>
            <a:endParaRPr lang="ru-RU" sz="1400" b="1" dirty="0" smtClean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219959"/>
          </a:xfrm>
        </p:spPr>
        <p:txBody>
          <a:bodyPr>
            <a:normAutofit fontScale="90000"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061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744066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en-US" sz="1600" b="1" dirty="0">
                <a:solidFill>
                  <a:schemeClr val="accent2"/>
                </a:solidFill>
              </a:rPr>
              <a:t>Web-</a:t>
            </a:r>
            <a:r>
              <a:rPr lang="ru-RU" sz="1600" b="1" dirty="0">
                <a:solidFill>
                  <a:schemeClr val="accent2"/>
                </a:solidFill>
              </a:rPr>
              <a:t>сайт «</a:t>
            </a:r>
            <a:r>
              <a:rPr lang="ru-RU" sz="1600" b="1" dirty="0" err="1">
                <a:solidFill>
                  <a:schemeClr val="accent2"/>
                </a:solidFill>
              </a:rPr>
              <a:t>ТуСОВКА</a:t>
            </a:r>
            <a:r>
              <a:rPr lang="ru-RU" sz="1600" b="1" dirty="0" smtClean="0">
                <a:solidFill>
                  <a:schemeClr val="accent2"/>
                </a:solidFill>
              </a:rPr>
              <a:t>» - страница Галерея фотографий с мероприятий</a:t>
            </a:r>
            <a:endParaRPr lang="ru-RU" sz="16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358219"/>
            <a:ext cx="8596312" cy="551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99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744066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en-US" sz="1600" b="1" dirty="0">
                <a:solidFill>
                  <a:schemeClr val="accent2"/>
                </a:solidFill>
              </a:rPr>
              <a:t>Web-</a:t>
            </a:r>
            <a:r>
              <a:rPr lang="ru-RU" sz="1600" b="1" dirty="0">
                <a:solidFill>
                  <a:schemeClr val="accent2"/>
                </a:solidFill>
              </a:rPr>
              <a:t>сайт «</a:t>
            </a:r>
            <a:r>
              <a:rPr lang="ru-RU" sz="1600" b="1" dirty="0" err="1">
                <a:solidFill>
                  <a:schemeClr val="accent2"/>
                </a:solidFill>
              </a:rPr>
              <a:t>ТуСОВКА</a:t>
            </a:r>
            <a:r>
              <a:rPr lang="ru-RU" sz="1600" b="1" dirty="0" smtClean="0">
                <a:solidFill>
                  <a:schemeClr val="accent2"/>
                </a:solidFill>
              </a:rPr>
              <a:t>» - страница мероприятий авторизованного пользователя</a:t>
            </a:r>
            <a:endParaRPr lang="ru-RU" sz="1600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9345" y="322361"/>
            <a:ext cx="9068830" cy="555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89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744066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en-US" sz="1600" b="1" dirty="0">
                <a:solidFill>
                  <a:schemeClr val="accent2"/>
                </a:solidFill>
              </a:rPr>
              <a:t>Web-</a:t>
            </a:r>
            <a:r>
              <a:rPr lang="ru-RU" sz="1600" b="1" dirty="0">
                <a:solidFill>
                  <a:schemeClr val="accent2"/>
                </a:solidFill>
              </a:rPr>
              <a:t>сайт «</a:t>
            </a:r>
            <a:r>
              <a:rPr lang="ru-RU" sz="1600" b="1" dirty="0" err="1">
                <a:solidFill>
                  <a:schemeClr val="accent2"/>
                </a:solidFill>
              </a:rPr>
              <a:t>ТуСОВКА</a:t>
            </a:r>
            <a:r>
              <a:rPr lang="ru-RU" sz="1600" b="1" dirty="0" smtClean="0">
                <a:solidFill>
                  <a:schemeClr val="accent2"/>
                </a:solidFill>
              </a:rPr>
              <a:t>» - страница Добавление и редактирования мероприятия</a:t>
            </a:r>
            <a:endParaRPr lang="ru-RU" sz="1600" dirty="0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07" y="361550"/>
            <a:ext cx="8911921" cy="540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43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1707</TotalTime>
  <Words>599</Words>
  <Application>Microsoft Office PowerPoint</Application>
  <PresentationFormat>Широкоэкранный</PresentationFormat>
  <Paragraphs>116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4" baseType="lpstr">
      <vt:lpstr>Arial</vt:lpstr>
      <vt:lpstr>Trebuchet MS</vt:lpstr>
      <vt:lpstr>Wingdings 3</vt:lpstr>
      <vt:lpstr>Аспект</vt:lpstr>
      <vt:lpstr> ПРОЕКТ WebServer+API  WEB-сайт «ТуСОВКА»</vt:lpstr>
      <vt:lpstr>Web-сайт «ТуСОВКА» главная страница неавторизованного пользователя</vt:lpstr>
      <vt:lpstr>Введение</vt:lpstr>
      <vt:lpstr>           Web-сайт «ТуСОВКА» - страница Регистрации</vt:lpstr>
      <vt:lpstr>           Web-сайт «ТуСОВКА» - страница Авторизации</vt:lpstr>
      <vt:lpstr>Презентация PowerPoint</vt:lpstr>
      <vt:lpstr>           Web-сайт «ТуСОВКА» - страница Галерея фотографий с мероприятий</vt:lpstr>
      <vt:lpstr>           Web-сайт «ТуСОВКА» - страница мероприятий авторизованного пользователя</vt:lpstr>
      <vt:lpstr>           Web-сайт «ТуСОВКА» - страница Добавление и редактирования мероприятия</vt:lpstr>
      <vt:lpstr>Презентация PowerPoint</vt:lpstr>
      <vt:lpstr>           Web-сайт «ТуСОВКА» - страница Сообщества</vt:lpstr>
      <vt:lpstr>           Web-сайт «ТуСОВКА» - страница Создание и редактирования сообщества</vt:lpstr>
      <vt:lpstr>Техническое задание</vt:lpstr>
      <vt:lpstr>Презентация PowerPoint</vt:lpstr>
      <vt:lpstr>Структура проекта</vt:lpstr>
      <vt:lpstr>Структура проекта</vt:lpstr>
      <vt:lpstr>Структура проекта</vt:lpstr>
      <vt:lpstr>Возможности для доработки и развития</vt:lpstr>
      <vt:lpstr>Заключение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на PyQT5   «Бизнес – аренда»</dc:title>
  <dc:creator>User</dc:creator>
  <cp:lastModifiedBy>User</cp:lastModifiedBy>
  <cp:revision>147</cp:revision>
  <dcterms:created xsi:type="dcterms:W3CDTF">2023-10-30T15:24:46Z</dcterms:created>
  <dcterms:modified xsi:type="dcterms:W3CDTF">2024-04-17T14:23:36Z</dcterms:modified>
</cp:coreProperties>
</file>

<file path=docProps/thumbnail.jpeg>
</file>